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56" r:id="rId5"/>
    <p:sldId id="257" r:id="rId6"/>
    <p:sldId id="262" r:id="rId7"/>
    <p:sldId id="258" r:id="rId8"/>
    <p:sldId id="266" r:id="rId9"/>
    <p:sldId id="259" r:id="rId10"/>
    <p:sldId id="260" r:id="rId11"/>
    <p:sldId id="264" r:id="rId12"/>
    <p:sldId id="265"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p:restoredTop sz="94771"/>
  </p:normalViewPr>
  <p:slideViewPr>
    <p:cSldViewPr snapToGrid="0" snapToObjects="1">
      <p:cViewPr varScale="1">
        <p:scale>
          <a:sx n="100" d="100"/>
          <a:sy n="100" d="100"/>
        </p:scale>
        <p:origin x="116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F6EC03-D987-8A4C-B3B8-36DC3F2B22D1}" type="datetimeFigureOut">
              <a:rPr lang="en-US" smtClean="0"/>
              <a:t>9/21/20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C45E57-ED39-A540-846C-C84E72BD4B32}" type="slidenum">
              <a:rPr lang="en-US" smtClean="0"/>
              <a:t>‹#›</a:t>
            </a:fld>
            <a:endParaRPr lang="en-US"/>
          </a:p>
        </p:txBody>
      </p:sp>
    </p:spTree>
    <p:extLst>
      <p:ext uri="{BB962C8B-B14F-4D97-AF65-F5344CB8AC3E}">
        <p14:creationId xmlns:p14="http://schemas.microsoft.com/office/powerpoint/2010/main" val="1686691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AC1D3D2-70D4-8849-A5AB-2C3A06BD82ED}" type="datetimeFigureOut">
              <a:rPr lang="en-US" smtClean="0"/>
              <a:t>9/21/20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17950266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C1D3D2-70D4-8849-A5AB-2C3A06BD82ED}" type="datetimeFigureOut">
              <a:rPr lang="en-US" smtClean="0"/>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3935987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C1D3D2-70D4-8849-A5AB-2C3A06BD82ED}" type="datetimeFigureOut">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1254646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C1D3D2-70D4-8849-A5AB-2C3A06BD82ED}" type="datetimeFigureOut">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3497587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C1D3D2-70D4-8849-A5AB-2C3A06BD82ED}" type="datetimeFigureOut">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1827285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C1D3D2-70D4-8849-A5AB-2C3A06BD82ED}" type="datetimeFigureOut">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3171899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C1D3D2-70D4-8849-A5AB-2C3A06BD82ED}" type="datetimeFigureOut">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419959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C1D3D2-70D4-8849-A5AB-2C3A06BD82ED}" type="datetimeFigureOut">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C0A7E-0CFE-AF46-B733-1C3B4BE61390}"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570259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C1D3D2-70D4-8849-A5AB-2C3A06BD82ED}" type="datetimeFigureOut">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253307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C1D3D2-70D4-8849-A5AB-2C3A06BD82ED}" type="datetimeFigureOut">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3839309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C1D3D2-70D4-8849-A5AB-2C3A06BD82ED}" type="datetimeFigureOut">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656140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C1D3D2-70D4-8849-A5AB-2C3A06BD82ED}" type="datetimeFigureOut">
              <a:rPr lang="en-US" smtClean="0"/>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233151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C1D3D2-70D4-8849-A5AB-2C3A06BD82ED}" type="datetimeFigureOut">
              <a:rPr lang="en-US" smtClean="0"/>
              <a:t>9/21/20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4145314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C1D3D2-70D4-8849-A5AB-2C3A06BD82ED}" type="datetimeFigureOut">
              <a:rPr lang="en-US" smtClean="0"/>
              <a:t>9/21/20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2508542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AC1D3D2-70D4-8849-A5AB-2C3A06BD82ED}" type="datetimeFigureOut">
              <a:rPr lang="en-US" smtClean="0"/>
              <a:t>9/21/20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1499094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C1D3D2-70D4-8849-A5AB-2C3A06BD82ED}" type="datetimeFigureOut">
              <a:rPr lang="en-US" smtClean="0"/>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4262136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C1D3D2-70D4-8849-A5AB-2C3A06BD82ED}" type="datetimeFigureOut">
              <a:rPr lang="en-US" smtClean="0"/>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C0A7E-0CFE-AF46-B733-1C3B4BE61390}" type="slidenum">
              <a:rPr lang="en-US" smtClean="0"/>
              <a:t>‹#›</a:t>
            </a:fld>
            <a:endParaRPr lang="en-US"/>
          </a:p>
        </p:txBody>
      </p:sp>
    </p:spTree>
    <p:extLst>
      <p:ext uri="{BB962C8B-B14F-4D97-AF65-F5344CB8AC3E}">
        <p14:creationId xmlns:p14="http://schemas.microsoft.com/office/powerpoint/2010/main" val="2061056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AC1D3D2-70D4-8849-A5AB-2C3A06BD82ED}" type="datetimeFigureOut">
              <a:rPr lang="en-US" smtClean="0"/>
              <a:t>9/21/20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C0A7E-0CFE-AF46-B733-1C3B4BE61390}" type="slidenum">
              <a:rPr lang="en-US" smtClean="0"/>
              <a:t>‹#›</a:t>
            </a:fld>
            <a:endParaRPr lang="en-US"/>
          </a:p>
        </p:txBody>
      </p:sp>
    </p:spTree>
    <p:extLst>
      <p:ext uri="{BB962C8B-B14F-4D97-AF65-F5344CB8AC3E}">
        <p14:creationId xmlns:p14="http://schemas.microsoft.com/office/powerpoint/2010/main" val="226863465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4DF9-BBA8-6248-A341-D0358C508EC3}"/>
              </a:ext>
            </a:extLst>
          </p:cNvPr>
          <p:cNvSpPr>
            <a:spLocks noGrp="1"/>
          </p:cNvSpPr>
          <p:nvPr>
            <p:ph type="ctrTitle"/>
          </p:nvPr>
        </p:nvSpPr>
        <p:spPr/>
        <p:txBody>
          <a:bodyPr/>
          <a:lstStyle/>
          <a:p>
            <a:r>
              <a:rPr lang="en-US" dirty="0"/>
              <a:t>CS 4360: CubeSat Presentation</a:t>
            </a:r>
          </a:p>
        </p:txBody>
      </p:sp>
      <p:sp>
        <p:nvSpPr>
          <p:cNvPr id="3" name="Subtitle 2">
            <a:extLst>
              <a:ext uri="{FF2B5EF4-FFF2-40B4-BE49-F238E27FC236}">
                <a16:creationId xmlns:a16="http://schemas.microsoft.com/office/drawing/2014/main" id="{EA3494C7-73E6-D34A-9F0B-D66AF4C0ED12}"/>
              </a:ext>
            </a:extLst>
          </p:cNvPr>
          <p:cNvSpPr>
            <a:spLocks noGrp="1"/>
          </p:cNvSpPr>
          <p:nvPr>
            <p:ph type="subTitle" idx="1"/>
          </p:nvPr>
        </p:nvSpPr>
        <p:spPr/>
        <p:txBody>
          <a:bodyPr/>
          <a:lstStyle/>
          <a:p>
            <a:r>
              <a:rPr lang="en-US" dirty="0"/>
              <a:t>Justin Figueredo</a:t>
            </a:r>
          </a:p>
          <a:p>
            <a:r>
              <a:rPr lang="en-US" dirty="0"/>
              <a:t>Lucas Nieddu</a:t>
            </a:r>
          </a:p>
          <a:p>
            <a:r>
              <a:rPr lang="en-US" dirty="0"/>
              <a:t>Logan St. Cyr</a:t>
            </a:r>
          </a:p>
          <a:p>
            <a:endParaRPr lang="en-US" dirty="0"/>
          </a:p>
          <a:p>
            <a:endParaRPr lang="en-US" dirty="0"/>
          </a:p>
        </p:txBody>
      </p:sp>
    </p:spTree>
    <p:extLst>
      <p:ext uri="{BB962C8B-B14F-4D97-AF65-F5344CB8AC3E}">
        <p14:creationId xmlns:p14="http://schemas.microsoft.com/office/powerpoint/2010/main" val="843687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AC93B-8106-AD42-900E-E9BACEAF990D}"/>
              </a:ext>
            </a:extLst>
          </p:cNvPr>
          <p:cNvSpPr>
            <a:spLocks noGrp="1"/>
          </p:cNvSpPr>
          <p:nvPr>
            <p:ph type="title"/>
          </p:nvPr>
        </p:nvSpPr>
        <p:spPr/>
        <p:txBody>
          <a:bodyPr/>
          <a:lstStyle/>
          <a:p>
            <a:r>
              <a:rPr lang="en-US" dirty="0"/>
              <a:t>Look back</a:t>
            </a:r>
          </a:p>
        </p:txBody>
      </p:sp>
      <p:sp>
        <p:nvSpPr>
          <p:cNvPr id="3" name="Content Placeholder 2">
            <a:extLst>
              <a:ext uri="{FF2B5EF4-FFF2-40B4-BE49-F238E27FC236}">
                <a16:creationId xmlns:a16="http://schemas.microsoft.com/office/drawing/2014/main" id="{40B551DC-62AA-3C42-B6A7-6738642448DD}"/>
              </a:ext>
            </a:extLst>
          </p:cNvPr>
          <p:cNvSpPr>
            <a:spLocks noGrp="1"/>
          </p:cNvSpPr>
          <p:nvPr>
            <p:ph idx="1"/>
          </p:nvPr>
        </p:nvSpPr>
        <p:spPr/>
        <p:txBody>
          <a:bodyPr/>
          <a:lstStyle/>
          <a:p>
            <a:r>
              <a:rPr lang="en-US" dirty="0"/>
              <a:t>Our team discussed roles and comfort level in the roles</a:t>
            </a:r>
          </a:p>
          <a:p>
            <a:pPr lvl="1"/>
            <a:r>
              <a:rPr lang="en-US" dirty="0"/>
              <a:t>Current roles will remain the same, switching over hardware and software responsibilities depending on interest</a:t>
            </a:r>
          </a:p>
          <a:p>
            <a:r>
              <a:rPr lang="en-US" dirty="0"/>
              <a:t>Met and exceeded all deliverables for each sprint before the final due date</a:t>
            </a:r>
          </a:p>
          <a:p>
            <a:endParaRPr lang="en-US" dirty="0"/>
          </a:p>
        </p:txBody>
      </p:sp>
    </p:spTree>
    <p:extLst>
      <p:ext uri="{BB962C8B-B14F-4D97-AF65-F5344CB8AC3E}">
        <p14:creationId xmlns:p14="http://schemas.microsoft.com/office/powerpoint/2010/main" val="3017683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866B6D-5834-624D-BA97-CD463C0893F5}"/>
              </a:ext>
            </a:extLst>
          </p:cNvPr>
          <p:cNvSpPr>
            <a:spLocks noGrp="1"/>
          </p:cNvSpPr>
          <p:nvPr>
            <p:ph type="title"/>
          </p:nvPr>
        </p:nvSpPr>
        <p:spPr>
          <a:xfrm>
            <a:off x="685799" y="1150076"/>
            <a:ext cx="3659389" cy="4557849"/>
          </a:xfrm>
        </p:spPr>
        <p:txBody>
          <a:bodyPr>
            <a:normAutofit/>
          </a:bodyPr>
          <a:lstStyle/>
          <a:p>
            <a:pPr algn="r"/>
            <a:r>
              <a:rPr lang="en-US" dirty="0"/>
              <a:t>Purpose and Goals for Sprint 03</a:t>
            </a: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E540C3-F776-0046-AED5-F9BC879B4944}"/>
              </a:ext>
            </a:extLst>
          </p:cNvPr>
          <p:cNvSpPr>
            <a:spLocks noGrp="1"/>
          </p:cNvSpPr>
          <p:nvPr>
            <p:ph idx="1"/>
          </p:nvPr>
        </p:nvSpPr>
        <p:spPr>
          <a:xfrm>
            <a:off x="4988658" y="1150076"/>
            <a:ext cx="6517543" cy="4557849"/>
          </a:xfrm>
        </p:spPr>
        <p:txBody>
          <a:bodyPr>
            <a:normAutofit/>
          </a:bodyPr>
          <a:lstStyle/>
          <a:p>
            <a:r>
              <a:rPr lang="en-US" b="1" dirty="0"/>
              <a:t>Purpose:</a:t>
            </a:r>
            <a:r>
              <a:rPr lang="en-US" dirty="0"/>
              <a:t> Meet the necessary requirements for a 31</a:t>
            </a:r>
            <a:r>
              <a:rPr lang="en-US" baseline="30000" dirty="0"/>
              <a:t> </a:t>
            </a:r>
            <a:r>
              <a:rPr lang="en-US" dirty="0"/>
              <a:t>October launch with the MSU Denver Aerospace department. Ensure that the data is readily accessible and readable. </a:t>
            </a:r>
          </a:p>
          <a:p>
            <a:pPr>
              <a:buFont typeface="Arial" panose="020B0604020202020204" pitchFamily="34" charset="0"/>
              <a:buChar char="•"/>
            </a:pPr>
            <a:r>
              <a:rPr lang="en-US" b="1" dirty="0"/>
              <a:t>Goals:</a:t>
            </a:r>
            <a:r>
              <a:rPr lang="en-US" dirty="0"/>
              <a:t> Confirm communication between ground system and transmission unit, and check that there is no conflict between our data transmission with the APRS used by MSU AES. In addition to the communication aspect, our team set out to house the necessary data in another Raspberry Pi for easy access and viewing. Continue seeking out funding and funding and stretch goals. </a:t>
            </a:r>
          </a:p>
        </p:txBody>
      </p:sp>
    </p:spTree>
    <p:extLst>
      <p:ext uri="{BB962C8B-B14F-4D97-AF65-F5344CB8AC3E}">
        <p14:creationId xmlns:p14="http://schemas.microsoft.com/office/powerpoint/2010/main" val="3123166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B626-C573-D74B-9F98-C6204ECE4BA4}"/>
              </a:ext>
            </a:extLst>
          </p:cNvPr>
          <p:cNvSpPr>
            <a:spLocks noGrp="1"/>
          </p:cNvSpPr>
          <p:nvPr>
            <p:ph type="title"/>
          </p:nvPr>
        </p:nvSpPr>
        <p:spPr/>
        <p:txBody>
          <a:bodyPr/>
          <a:lstStyle/>
          <a:p>
            <a:r>
              <a:rPr lang="en-US" dirty="0"/>
              <a:t>Management:</a:t>
            </a:r>
          </a:p>
        </p:txBody>
      </p:sp>
      <p:sp>
        <p:nvSpPr>
          <p:cNvPr id="3" name="Content Placeholder 2">
            <a:extLst>
              <a:ext uri="{FF2B5EF4-FFF2-40B4-BE49-F238E27FC236}">
                <a16:creationId xmlns:a16="http://schemas.microsoft.com/office/drawing/2014/main" id="{2ECB415C-0F1F-9D40-BDDD-F5EE518365CA}"/>
              </a:ext>
            </a:extLst>
          </p:cNvPr>
          <p:cNvSpPr>
            <a:spLocks noGrp="1"/>
          </p:cNvSpPr>
          <p:nvPr>
            <p:ph idx="1"/>
          </p:nvPr>
        </p:nvSpPr>
        <p:spPr>
          <a:xfrm>
            <a:off x="685801" y="2142067"/>
            <a:ext cx="10131425" cy="4258733"/>
          </a:xfrm>
        </p:spPr>
        <p:txBody>
          <a:bodyPr/>
          <a:lstStyle/>
          <a:p>
            <a:r>
              <a:rPr lang="en-US" dirty="0"/>
              <a:t>As we move towards the next sprint of implementing sensors and collecting sensor data the management side has moved to researching which sensors will be satisfactory for our eventual near orbit launch</a:t>
            </a:r>
          </a:p>
          <a:p>
            <a:r>
              <a:rPr lang="en-US" dirty="0"/>
              <a:t>Pressure, temperature, radiation, and contamination all become mitigating factors when attempting to put an object into orbit</a:t>
            </a:r>
          </a:p>
          <a:p>
            <a:r>
              <a:rPr lang="en-US" dirty="0"/>
              <a:t>The transition from off the shelf components to more specific and robust components require that the team seek higher levels of funding through the AIAA and other potential partnerships through satellite companies large and small</a:t>
            </a:r>
          </a:p>
          <a:p>
            <a:pPr lvl="1"/>
            <a:r>
              <a:rPr lang="en-US" dirty="0"/>
              <a:t>AIAA has stated the CubeSat team can begin recruiting from their student pool of aerospace experts, professional contacts, and graduate students</a:t>
            </a:r>
          </a:p>
          <a:p>
            <a:pPr lvl="1"/>
            <a:r>
              <a:rPr lang="en-US" dirty="0"/>
              <a:t>MSU Denver office of Student Activities may be able to provide some level of funding although it may be limited</a:t>
            </a:r>
          </a:p>
          <a:p>
            <a:r>
              <a:rPr lang="en-US" dirty="0" err="1"/>
              <a:t>Balloonsat</a:t>
            </a:r>
            <a:r>
              <a:rPr lang="en-US" dirty="0"/>
              <a:t> Mission paperwork will be filled out to accommodate sensors once we can certify the reliability of sensors </a:t>
            </a:r>
          </a:p>
        </p:txBody>
      </p:sp>
    </p:spTree>
    <p:extLst>
      <p:ext uri="{BB962C8B-B14F-4D97-AF65-F5344CB8AC3E}">
        <p14:creationId xmlns:p14="http://schemas.microsoft.com/office/powerpoint/2010/main" val="4196030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0031-A77B-FE45-B0DE-105300F8344E}"/>
              </a:ext>
            </a:extLst>
          </p:cNvPr>
          <p:cNvSpPr>
            <a:spLocks noGrp="1"/>
          </p:cNvSpPr>
          <p:nvPr>
            <p:ph type="title"/>
          </p:nvPr>
        </p:nvSpPr>
        <p:spPr/>
        <p:txBody>
          <a:bodyPr/>
          <a:lstStyle/>
          <a:p>
            <a:r>
              <a:rPr lang="en-US" dirty="0"/>
              <a:t>Connecting the RFD900x Modems</a:t>
            </a:r>
          </a:p>
        </p:txBody>
      </p:sp>
      <p:sp>
        <p:nvSpPr>
          <p:cNvPr id="3" name="Content Placeholder 2">
            <a:extLst>
              <a:ext uri="{FF2B5EF4-FFF2-40B4-BE49-F238E27FC236}">
                <a16:creationId xmlns:a16="http://schemas.microsoft.com/office/drawing/2014/main" id="{BBAAC453-8B46-5442-BF6C-526B31B23EF2}"/>
              </a:ext>
            </a:extLst>
          </p:cNvPr>
          <p:cNvSpPr>
            <a:spLocks noGrp="1"/>
          </p:cNvSpPr>
          <p:nvPr>
            <p:ph idx="1"/>
          </p:nvPr>
        </p:nvSpPr>
        <p:spPr>
          <a:xfrm>
            <a:off x="685802" y="2142067"/>
            <a:ext cx="3680136" cy="3975398"/>
          </a:xfrm>
        </p:spPr>
        <p:txBody>
          <a:bodyPr/>
          <a:lstStyle/>
          <a:p>
            <a:r>
              <a:rPr lang="en-US" dirty="0"/>
              <a:t>Had to ensure that the signal between the RFD900x would not conflict with the planned signal from the Amateur Radio Club for their Automatic Packet Retrieval System (ARPS)</a:t>
            </a:r>
          </a:p>
          <a:p>
            <a:r>
              <a:rPr lang="en-US" dirty="0"/>
              <a:t>Verified the system was able to send packetized data between transmitter and ground station</a:t>
            </a:r>
          </a:p>
          <a:p>
            <a:r>
              <a:rPr lang="en-US" dirty="0"/>
              <a:t>Range has yet to be tested, but with the balloon flight only going to 100,000 ft the communicator is well within the acceptable range</a:t>
            </a:r>
          </a:p>
        </p:txBody>
      </p:sp>
      <p:pic>
        <p:nvPicPr>
          <p:cNvPr id="7" name="Picture 6" descr="A picture containing indoor, table, room, computer&#10;&#10;Description automatically generated">
            <a:extLst>
              <a:ext uri="{FF2B5EF4-FFF2-40B4-BE49-F238E27FC236}">
                <a16:creationId xmlns:a16="http://schemas.microsoft.com/office/drawing/2014/main" id="{7E189A22-C461-2E4A-B231-558D3F4422E1}"/>
              </a:ext>
            </a:extLst>
          </p:cNvPr>
          <p:cNvPicPr>
            <a:picLocks noChangeAspect="1"/>
          </p:cNvPicPr>
          <p:nvPr/>
        </p:nvPicPr>
        <p:blipFill>
          <a:blip r:embed="rId2"/>
          <a:stretch>
            <a:fillRect/>
          </a:stretch>
        </p:blipFill>
        <p:spPr>
          <a:xfrm>
            <a:off x="5751513" y="1903032"/>
            <a:ext cx="5937956" cy="4453467"/>
          </a:xfrm>
          <a:prstGeom prst="rect">
            <a:avLst/>
          </a:prstGeom>
        </p:spPr>
      </p:pic>
    </p:spTree>
    <p:extLst>
      <p:ext uri="{BB962C8B-B14F-4D97-AF65-F5344CB8AC3E}">
        <p14:creationId xmlns:p14="http://schemas.microsoft.com/office/powerpoint/2010/main" val="3572451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9FF6-B734-BB4A-AF21-1DDB43AC887C}"/>
              </a:ext>
            </a:extLst>
          </p:cNvPr>
          <p:cNvSpPr>
            <a:spLocks noGrp="1"/>
          </p:cNvSpPr>
          <p:nvPr>
            <p:ph type="title"/>
          </p:nvPr>
        </p:nvSpPr>
        <p:spPr/>
        <p:txBody>
          <a:bodyPr/>
          <a:lstStyle/>
          <a:p>
            <a:r>
              <a:rPr lang="en-US" dirty="0"/>
              <a:t>Ensuring the Packet of Data was Transmitted</a:t>
            </a:r>
          </a:p>
        </p:txBody>
      </p:sp>
      <p:sp>
        <p:nvSpPr>
          <p:cNvPr id="3" name="Content Placeholder 2">
            <a:extLst>
              <a:ext uri="{FF2B5EF4-FFF2-40B4-BE49-F238E27FC236}">
                <a16:creationId xmlns:a16="http://schemas.microsoft.com/office/drawing/2014/main" id="{9E491DD1-FCA3-5D49-9115-03777FEBBD44}"/>
              </a:ext>
            </a:extLst>
          </p:cNvPr>
          <p:cNvSpPr>
            <a:spLocks noGrp="1"/>
          </p:cNvSpPr>
          <p:nvPr>
            <p:ph idx="1"/>
          </p:nvPr>
        </p:nvSpPr>
        <p:spPr>
          <a:xfrm>
            <a:off x="685801" y="2142067"/>
            <a:ext cx="5410199" cy="3649133"/>
          </a:xfrm>
        </p:spPr>
        <p:txBody>
          <a:bodyPr/>
          <a:lstStyle/>
          <a:p>
            <a:r>
              <a:rPr lang="en-US" dirty="0"/>
              <a:t>Two python scripts running on the raspberry pi</a:t>
            </a:r>
          </a:p>
          <a:p>
            <a:pPr lvl="1"/>
            <a:r>
              <a:rPr lang="en-US" dirty="0"/>
              <a:t>One waits for a message and the other sends a signal</a:t>
            </a:r>
          </a:p>
          <a:p>
            <a:pPr lvl="1"/>
            <a:r>
              <a:rPr lang="en-US" dirty="0"/>
              <a:t>Once a signal is received the two units begin transmitting and receiving data</a:t>
            </a:r>
          </a:p>
        </p:txBody>
      </p:sp>
      <p:pic>
        <p:nvPicPr>
          <p:cNvPr id="7" name="Picture 6" descr="A screenshot of a computer&#10;&#10;Description automatically generated">
            <a:extLst>
              <a:ext uri="{FF2B5EF4-FFF2-40B4-BE49-F238E27FC236}">
                <a16:creationId xmlns:a16="http://schemas.microsoft.com/office/drawing/2014/main" id="{4BE8E3FF-5910-9544-983D-7C1AE8F81842}"/>
              </a:ext>
            </a:extLst>
          </p:cNvPr>
          <p:cNvPicPr>
            <a:picLocks noChangeAspect="1"/>
          </p:cNvPicPr>
          <p:nvPr/>
        </p:nvPicPr>
        <p:blipFill>
          <a:blip r:embed="rId2"/>
          <a:stretch>
            <a:fillRect/>
          </a:stretch>
        </p:blipFill>
        <p:spPr>
          <a:xfrm>
            <a:off x="6400427" y="1715993"/>
            <a:ext cx="5405358" cy="256913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DB45D6B-7431-374F-8A83-8C439C7C2B38}"/>
              </a:ext>
            </a:extLst>
          </p:cNvPr>
          <p:cNvPicPr>
            <a:picLocks noChangeAspect="1"/>
          </p:cNvPicPr>
          <p:nvPr/>
        </p:nvPicPr>
        <p:blipFill>
          <a:blip r:embed="rId3"/>
          <a:stretch>
            <a:fillRect/>
          </a:stretch>
        </p:blipFill>
        <p:spPr>
          <a:xfrm>
            <a:off x="6400427" y="4279900"/>
            <a:ext cx="5414811" cy="2515347"/>
          </a:xfrm>
          <a:prstGeom prst="rect">
            <a:avLst/>
          </a:prstGeom>
        </p:spPr>
      </p:pic>
    </p:spTree>
    <p:extLst>
      <p:ext uri="{BB962C8B-B14F-4D97-AF65-F5344CB8AC3E}">
        <p14:creationId xmlns:p14="http://schemas.microsoft.com/office/powerpoint/2010/main" val="4002746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AD7E-E081-DF4C-ADDB-BB724F0D407E}"/>
              </a:ext>
            </a:extLst>
          </p:cNvPr>
          <p:cNvSpPr>
            <a:spLocks noGrp="1"/>
          </p:cNvSpPr>
          <p:nvPr>
            <p:ph type="title"/>
          </p:nvPr>
        </p:nvSpPr>
        <p:spPr/>
        <p:txBody>
          <a:bodyPr/>
          <a:lstStyle/>
          <a:p>
            <a:r>
              <a:rPr lang="en-US" dirty="0"/>
              <a:t>Data Storage using restful </a:t>
            </a:r>
            <a:r>
              <a:rPr lang="en-US" dirty="0" err="1"/>
              <a:t>APi</a:t>
            </a:r>
            <a:endParaRPr lang="en-US" dirty="0"/>
          </a:p>
        </p:txBody>
      </p:sp>
      <p:sp>
        <p:nvSpPr>
          <p:cNvPr id="3" name="Content Placeholder 2">
            <a:extLst>
              <a:ext uri="{FF2B5EF4-FFF2-40B4-BE49-F238E27FC236}">
                <a16:creationId xmlns:a16="http://schemas.microsoft.com/office/drawing/2014/main" id="{36F8A181-E65B-4E4C-88F4-57504281BDAA}"/>
              </a:ext>
            </a:extLst>
          </p:cNvPr>
          <p:cNvSpPr>
            <a:spLocks noGrp="1"/>
          </p:cNvSpPr>
          <p:nvPr>
            <p:ph idx="1"/>
          </p:nvPr>
        </p:nvSpPr>
        <p:spPr>
          <a:xfrm>
            <a:off x="685802" y="2142067"/>
            <a:ext cx="5071532" cy="3649133"/>
          </a:xfrm>
        </p:spPr>
        <p:txBody>
          <a:bodyPr/>
          <a:lstStyle/>
          <a:p>
            <a:r>
              <a:rPr lang="en-US" dirty="0">
                <a:solidFill>
                  <a:schemeClr val="tx1">
                    <a:lumMod val="85000"/>
                    <a:lumOff val="15000"/>
                  </a:schemeClr>
                </a:solidFill>
              </a:rPr>
              <a:t>Simply put, a RESTful API (REST API) allows two computer systems to talk to each other over HTTP. </a:t>
            </a:r>
          </a:p>
          <a:p>
            <a:r>
              <a:rPr lang="en-US" dirty="0">
                <a:solidFill>
                  <a:schemeClr val="tx1">
                    <a:lumMod val="85000"/>
                    <a:lumOff val="15000"/>
                  </a:schemeClr>
                </a:solidFill>
              </a:rPr>
              <a:t>This is done in a similar way to web browsers and servers</a:t>
            </a:r>
          </a:p>
          <a:p>
            <a:r>
              <a:rPr lang="en-US" dirty="0"/>
              <a:t>We are using an existing MongoDB client </a:t>
            </a:r>
            <a:r>
              <a:rPr lang="en-US" b="1" dirty="0"/>
              <a:t>python-rest-</a:t>
            </a:r>
            <a:r>
              <a:rPr lang="en-US" b="1" dirty="0" err="1"/>
              <a:t>db</a:t>
            </a:r>
            <a:r>
              <a:rPr lang="en-US" b="1" dirty="0"/>
              <a:t>-client </a:t>
            </a:r>
          </a:p>
          <a:p>
            <a:r>
              <a:rPr lang="en-US" dirty="0"/>
              <a:t>When we get sensor data, we will add that data to this RESTful database. </a:t>
            </a:r>
            <a:endParaRPr lang="en-US" dirty="0">
              <a:solidFill>
                <a:schemeClr val="tx1">
                  <a:lumMod val="85000"/>
                  <a:lumOff val="15000"/>
                </a:schemeClr>
              </a:solidFill>
            </a:endParaRPr>
          </a:p>
          <a:p>
            <a:endParaRPr lang="en-US" dirty="0"/>
          </a:p>
        </p:txBody>
      </p:sp>
      <p:pic>
        <p:nvPicPr>
          <p:cNvPr id="4" name="Picture 4" descr="Rest API Calls Made Easy – YellowAnt">
            <a:extLst>
              <a:ext uri="{FF2B5EF4-FFF2-40B4-BE49-F238E27FC236}">
                <a16:creationId xmlns:a16="http://schemas.microsoft.com/office/drawing/2014/main" id="{336F635E-9BD9-8C4E-ABDC-9EE71B8E54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06488" y="2055909"/>
            <a:ext cx="5280811" cy="3649132"/>
          </a:xfrm>
          <a:prstGeom prst="rect">
            <a:avLst/>
          </a:prstGeom>
          <a:solidFill>
            <a:schemeClr val="tx2">
              <a:lumMod val="50000"/>
            </a:schemeClr>
          </a:solidFill>
        </p:spPr>
      </p:pic>
    </p:spTree>
    <p:extLst>
      <p:ext uri="{BB962C8B-B14F-4D97-AF65-F5344CB8AC3E}">
        <p14:creationId xmlns:p14="http://schemas.microsoft.com/office/powerpoint/2010/main" val="221474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9541D-E02C-944D-B4D6-01919488638D}"/>
              </a:ext>
            </a:extLst>
          </p:cNvPr>
          <p:cNvSpPr>
            <a:spLocks noGrp="1"/>
          </p:cNvSpPr>
          <p:nvPr>
            <p:ph type="title"/>
          </p:nvPr>
        </p:nvSpPr>
        <p:spPr/>
        <p:txBody>
          <a:bodyPr/>
          <a:lstStyle/>
          <a:p>
            <a:r>
              <a:rPr lang="en-US" dirty="0"/>
              <a:t>Data Storage using restful </a:t>
            </a:r>
            <a:r>
              <a:rPr lang="en-US" dirty="0" err="1"/>
              <a:t>Api</a:t>
            </a:r>
            <a:r>
              <a:rPr lang="en-US" dirty="0"/>
              <a:t> (</a:t>
            </a:r>
            <a:r>
              <a:rPr lang="en-US" dirty="0" err="1"/>
              <a:t>cont</a:t>
            </a:r>
            <a:r>
              <a:rPr lang="en-US" dirty="0"/>
              <a:t>)</a:t>
            </a:r>
          </a:p>
        </p:txBody>
      </p:sp>
      <p:sp>
        <p:nvSpPr>
          <p:cNvPr id="3" name="Content Placeholder 2">
            <a:extLst>
              <a:ext uri="{FF2B5EF4-FFF2-40B4-BE49-F238E27FC236}">
                <a16:creationId xmlns:a16="http://schemas.microsoft.com/office/drawing/2014/main" id="{BE0DBC50-E0F4-5F48-BA22-C8AD29549269}"/>
              </a:ext>
            </a:extLst>
          </p:cNvPr>
          <p:cNvSpPr>
            <a:spLocks noGrp="1"/>
          </p:cNvSpPr>
          <p:nvPr>
            <p:ph idx="1"/>
          </p:nvPr>
        </p:nvSpPr>
        <p:spPr>
          <a:xfrm>
            <a:off x="685801" y="2142067"/>
            <a:ext cx="5410199" cy="3649133"/>
          </a:xfrm>
        </p:spPr>
        <p:txBody>
          <a:bodyPr/>
          <a:lstStyle/>
          <a:p>
            <a:r>
              <a:rPr lang="en-US" dirty="0"/>
              <a:t>Simple solution to data storage (sensor data)</a:t>
            </a:r>
          </a:p>
          <a:p>
            <a:r>
              <a:rPr lang="en-US" dirty="0"/>
              <a:t>There are python3 libraries available connected to RESTful API</a:t>
            </a:r>
          </a:p>
          <a:p>
            <a:r>
              <a:rPr lang="en-US" dirty="0"/>
              <a:t>Allows us to perform basic CRUD (Create, Read, Update, Delete) operations </a:t>
            </a:r>
          </a:p>
          <a:p>
            <a:r>
              <a:rPr lang="en-US" dirty="0"/>
              <a:t>Connect to our database from any system</a:t>
            </a: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F61CCEFA-1D82-544E-8789-03D609D204CC}"/>
              </a:ext>
            </a:extLst>
          </p:cNvPr>
          <p:cNvPicPr>
            <a:picLocks noChangeAspect="1"/>
          </p:cNvPicPr>
          <p:nvPr/>
        </p:nvPicPr>
        <p:blipFill>
          <a:blip r:embed="rId2"/>
          <a:stretch>
            <a:fillRect/>
          </a:stretch>
        </p:blipFill>
        <p:spPr>
          <a:xfrm>
            <a:off x="6096000" y="2142067"/>
            <a:ext cx="5367165" cy="4239355"/>
          </a:xfrm>
          <a:prstGeom prst="rect">
            <a:avLst/>
          </a:prstGeom>
        </p:spPr>
      </p:pic>
    </p:spTree>
    <p:extLst>
      <p:ext uri="{BB962C8B-B14F-4D97-AF65-F5344CB8AC3E}">
        <p14:creationId xmlns:p14="http://schemas.microsoft.com/office/powerpoint/2010/main" val="309122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D777-483D-9540-B542-533CD714601B}"/>
              </a:ext>
            </a:extLst>
          </p:cNvPr>
          <p:cNvSpPr>
            <a:spLocks noGrp="1"/>
          </p:cNvSpPr>
          <p:nvPr>
            <p:ph type="title"/>
          </p:nvPr>
        </p:nvSpPr>
        <p:spPr/>
        <p:txBody>
          <a:bodyPr/>
          <a:lstStyle/>
          <a:p>
            <a:r>
              <a:rPr lang="en-US" dirty="0"/>
              <a:t>Trello Board</a:t>
            </a:r>
          </a:p>
        </p:txBody>
      </p:sp>
      <p:sp>
        <p:nvSpPr>
          <p:cNvPr id="3" name="Content Placeholder 2">
            <a:extLst>
              <a:ext uri="{FF2B5EF4-FFF2-40B4-BE49-F238E27FC236}">
                <a16:creationId xmlns:a16="http://schemas.microsoft.com/office/drawing/2014/main" id="{EF5BE06D-9389-2F42-8D72-247AA4DA3042}"/>
              </a:ext>
            </a:extLst>
          </p:cNvPr>
          <p:cNvSpPr>
            <a:spLocks noGrp="1"/>
          </p:cNvSpPr>
          <p:nvPr>
            <p:ph idx="1"/>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C5D9CFFE-9543-7D49-8441-4941CD234166}"/>
              </a:ext>
            </a:extLst>
          </p:cNvPr>
          <p:cNvPicPr>
            <a:picLocks noChangeAspect="1"/>
          </p:cNvPicPr>
          <p:nvPr/>
        </p:nvPicPr>
        <p:blipFill>
          <a:blip r:embed="rId2"/>
          <a:stretch>
            <a:fillRect/>
          </a:stretch>
        </p:blipFill>
        <p:spPr>
          <a:xfrm>
            <a:off x="685801" y="1743075"/>
            <a:ext cx="10820398" cy="4972050"/>
          </a:xfrm>
          <a:prstGeom prst="rect">
            <a:avLst/>
          </a:prstGeom>
        </p:spPr>
      </p:pic>
    </p:spTree>
    <p:extLst>
      <p:ext uri="{BB962C8B-B14F-4D97-AF65-F5344CB8AC3E}">
        <p14:creationId xmlns:p14="http://schemas.microsoft.com/office/powerpoint/2010/main" val="323280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E156-4918-1D46-BD5C-C482373D8F11}"/>
              </a:ext>
            </a:extLst>
          </p:cNvPr>
          <p:cNvSpPr>
            <a:spLocks noGrp="1"/>
          </p:cNvSpPr>
          <p:nvPr>
            <p:ph type="title"/>
          </p:nvPr>
        </p:nvSpPr>
        <p:spPr/>
        <p:txBody>
          <a:bodyPr/>
          <a:lstStyle/>
          <a:p>
            <a:r>
              <a:rPr lang="en-US" dirty="0"/>
              <a:t>Toggl Time</a:t>
            </a:r>
          </a:p>
        </p:txBody>
      </p:sp>
      <p:sp>
        <p:nvSpPr>
          <p:cNvPr id="3" name="Content Placeholder 2">
            <a:extLst>
              <a:ext uri="{FF2B5EF4-FFF2-40B4-BE49-F238E27FC236}">
                <a16:creationId xmlns:a16="http://schemas.microsoft.com/office/drawing/2014/main" id="{884C346B-CE2F-8049-A11B-DDE431BD5B7E}"/>
              </a:ext>
            </a:extLst>
          </p:cNvPr>
          <p:cNvSpPr>
            <a:spLocks noGrp="1"/>
          </p:cNvSpPr>
          <p:nvPr>
            <p:ph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9F02E7B3-5614-BD4C-A404-F6EAD45F051B}"/>
              </a:ext>
            </a:extLst>
          </p:cNvPr>
          <p:cNvPicPr>
            <a:picLocks noChangeAspect="1"/>
          </p:cNvPicPr>
          <p:nvPr/>
        </p:nvPicPr>
        <p:blipFill>
          <a:blip r:embed="rId2"/>
          <a:stretch>
            <a:fillRect/>
          </a:stretch>
        </p:blipFill>
        <p:spPr>
          <a:xfrm>
            <a:off x="566738" y="2065867"/>
            <a:ext cx="11058523" cy="4562299"/>
          </a:xfrm>
          <a:prstGeom prst="rect">
            <a:avLst/>
          </a:prstGeom>
        </p:spPr>
      </p:pic>
    </p:spTree>
    <p:extLst>
      <p:ext uri="{BB962C8B-B14F-4D97-AF65-F5344CB8AC3E}">
        <p14:creationId xmlns:p14="http://schemas.microsoft.com/office/powerpoint/2010/main" val="6878125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11D6BA037BFF4E9BBADD7AE6CA18F3" ma:contentTypeVersion="9" ma:contentTypeDescription="Create a new document." ma:contentTypeScope="" ma:versionID="b6d3536354a386aaf2a92f1ce9d14219">
  <xsd:schema xmlns:xsd="http://www.w3.org/2001/XMLSchema" xmlns:xs="http://www.w3.org/2001/XMLSchema" xmlns:p="http://schemas.microsoft.com/office/2006/metadata/properties" xmlns:ns2="35cf3df0-7f89-4bb6-9c7b-f1c328d34149" targetNamespace="http://schemas.microsoft.com/office/2006/metadata/properties" ma:root="true" ma:fieldsID="10b2c0c3382aa0060467f246933cb342" ns2:_="">
    <xsd:import namespace="35cf3df0-7f89-4bb6-9c7b-f1c328d3414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cf3df0-7f89-4bb6-9c7b-f1c328d341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67F326-C1E5-4477-8B31-EE4176C60A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cf3df0-7f89-4bb6-9c7b-f1c328d341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2A1C7D-F03C-4009-9742-23FB0FBDD964}">
  <ds:schemaRefs>
    <ds:schemaRef ds:uri="http://schemas.microsoft.com/sharepoint/v3/contenttype/forms"/>
  </ds:schemaRefs>
</ds:datastoreItem>
</file>

<file path=customXml/itemProps3.xml><?xml version="1.0" encoding="utf-8"?>
<ds:datastoreItem xmlns:ds="http://schemas.openxmlformats.org/officeDocument/2006/customXml" ds:itemID="{E70E776B-F87B-4F41-B1F7-17B06FFD7688}">
  <ds:schemaRefs>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schemas.microsoft.com/office/infopath/2007/PartnerControls"/>
    <ds:schemaRef ds:uri="http://purl.org/dc/terms/"/>
    <ds:schemaRef ds:uri="http://purl.org/dc/elements/1.1/"/>
    <ds:schemaRef ds:uri="35cf3df0-7f89-4bb6-9c7b-f1c328d3414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56</TotalTime>
  <Words>532</Words>
  <Application>Microsoft Macintosh PowerPoint</Application>
  <PresentationFormat>Widescreen</PresentationFormat>
  <Paragraphs>38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Celestial</vt:lpstr>
      <vt:lpstr>CS 4360: CubeSat Presentation</vt:lpstr>
      <vt:lpstr>Purpose and Goals for Sprint 03</vt:lpstr>
      <vt:lpstr>Management:</vt:lpstr>
      <vt:lpstr>Connecting the RFD900x Modems</vt:lpstr>
      <vt:lpstr>Ensuring the Packet of Data was Transmitted</vt:lpstr>
      <vt:lpstr>Data Storage using restful APi</vt:lpstr>
      <vt:lpstr>Data Storage using restful Api (cont)</vt:lpstr>
      <vt:lpstr>Trello Board</vt:lpstr>
      <vt:lpstr>Toggl Time</vt:lpstr>
      <vt:lpstr>Look 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4360: CubeSat Presentation</dc:title>
  <dc:creator>StCyr, Logan</dc:creator>
  <cp:lastModifiedBy>StCyr, Logan</cp:lastModifiedBy>
  <cp:revision>3</cp:revision>
  <dcterms:created xsi:type="dcterms:W3CDTF">2020-09-20T21:20:39Z</dcterms:created>
  <dcterms:modified xsi:type="dcterms:W3CDTF">2020-09-21T22:22:18Z</dcterms:modified>
</cp:coreProperties>
</file>